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61" r:id="rId3"/>
    <p:sldId id="266" r:id="rId4"/>
    <p:sldId id="302" r:id="rId5"/>
    <p:sldId id="294" r:id="rId6"/>
    <p:sldId id="300" r:id="rId7"/>
    <p:sldId id="298" r:id="rId8"/>
    <p:sldId id="306" r:id="rId9"/>
    <p:sldId id="299" r:id="rId10"/>
    <p:sldId id="319" r:id="rId11"/>
    <p:sldId id="303" r:id="rId12"/>
    <p:sldId id="305" r:id="rId13"/>
    <p:sldId id="312" r:id="rId14"/>
    <p:sldId id="309" r:id="rId15"/>
    <p:sldId id="316" r:id="rId16"/>
    <p:sldId id="318" r:id="rId17"/>
    <p:sldId id="317" r:id="rId18"/>
    <p:sldId id="276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59B8C5"/>
    <a:srgbClr val="393939"/>
    <a:srgbClr val="04396C"/>
    <a:srgbClr val="1E3252"/>
    <a:srgbClr val="6497B1"/>
    <a:srgbClr val="AEAFA9"/>
    <a:srgbClr val="418A9D"/>
    <a:srgbClr val="BCDEE3"/>
    <a:srgbClr val="00528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9837" autoAdjust="0"/>
  </p:normalViewPr>
  <p:slideViewPr>
    <p:cSldViewPr snapToGrid="0" showGuides="1">
      <p:cViewPr>
        <p:scale>
          <a:sx n="125" d="100"/>
          <a:sy n="125" d="100"/>
        </p:scale>
        <p:origin x="-1704" y="-9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C2E95-B835-40AC-A274-E1B281DACFFA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23919-3481-42C9-B176-809C6EB42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6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el0624/Capstone-Design-Team-M" TargetMode="External"/><Relationship Id="rId2" Type="http://schemas.openxmlformats.org/officeDocument/2006/relationships/hyperlink" Target="https://github.com/kairess/gesture-recognition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.naver.com/seiru523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05710" y="2880360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제스쳐 인식을 통한 기기 제어</a:t>
            </a:r>
            <a:endParaRPr lang="ko-KR" altLang="en-US" sz="24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캡스톤</a:t>
            </a:r>
            <a:r>
              <a:rPr lang="ko-KR" altLang="en-US" sz="1200" dirty="0" smtClean="0">
                <a:solidFill>
                  <a:schemeClr val="bg1"/>
                </a:solidFill>
              </a:rPr>
              <a:t> 디자인 </a:t>
            </a:r>
            <a:r>
              <a:rPr lang="en-US" altLang="ko-KR" sz="1200" dirty="0" smtClean="0">
                <a:solidFill>
                  <a:schemeClr val="bg1"/>
                </a:solidFill>
              </a:rPr>
              <a:t>03</a:t>
            </a:r>
            <a:r>
              <a:rPr lang="ko-KR" altLang="en-US" sz="1200" dirty="0" smtClean="0">
                <a:solidFill>
                  <a:schemeClr val="bg1"/>
                </a:solidFill>
              </a:rPr>
              <a:t>분반 </a:t>
            </a:r>
            <a:r>
              <a:rPr lang="en-US" altLang="ko-KR" sz="1200" dirty="0" smtClean="0">
                <a:solidFill>
                  <a:schemeClr val="bg1"/>
                </a:solidFill>
              </a:rPr>
              <a:t>M</a:t>
            </a:r>
            <a:r>
              <a:rPr lang="ko-KR" altLang="en-US" sz="1200" dirty="0" smtClean="0">
                <a:solidFill>
                  <a:schemeClr val="bg1"/>
                </a:solidFill>
              </a:rPr>
              <a:t>조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720" y="5521235"/>
            <a:ext cx="4432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20174188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김형균</a:t>
            </a:r>
            <a:endParaRPr lang="en-US" altLang="ko-KR" dirty="0" smtClean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20174299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이성준</a:t>
            </a:r>
            <a:endParaRPr lang="en-US" altLang="ko-KR" dirty="0" smtClean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20195134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장시원</a:t>
            </a:r>
            <a:endParaRPr lang="en-US" altLang="ko-KR" dirty="0" smtClean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20195135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김범수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Progress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Demo Play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525" b="7685"/>
          <a:stretch/>
        </p:blipFill>
        <p:spPr>
          <a:xfrm>
            <a:off x="2255693" y="1844039"/>
            <a:ext cx="7680614" cy="43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745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6096000" y="-2"/>
            <a:ext cx="6096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LSJ\Downloads\calender-g27d3cd24a_128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12" y="1031831"/>
            <a:ext cx="4794330" cy="47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93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6819570" y="2107786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7414553" y="5683408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Additional function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39950" y="2107786"/>
            <a:ext cx="3332480" cy="3975732"/>
            <a:chOff x="2039950" y="2107786"/>
            <a:chExt cx="3332480" cy="3975732"/>
          </a:xfrm>
        </p:grpSpPr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>
              <a:off x="2039950" y="2107786"/>
              <a:ext cx="3332480" cy="333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2919251" y="5683408"/>
              <a:ext cx="1645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Improvements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708" y="2699106"/>
              <a:ext cx="2204964" cy="214984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151" y="2051367"/>
            <a:ext cx="3445318" cy="34453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Considerations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631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39950" y="2107786"/>
            <a:ext cx="3332480" cy="3332480"/>
            <a:chOff x="2039950" y="2107786"/>
            <a:chExt cx="3332480" cy="3332480"/>
          </a:xfrm>
        </p:grpSpPr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>
              <a:off x="2039950" y="2107786"/>
              <a:ext cx="3332480" cy="333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708" y="2699106"/>
              <a:ext cx="2204964" cy="214984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2838445"/>
            <a:ext cx="4417794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j-ea"/>
              </a:rPr>
              <a:t>Uncomfortable </a:t>
            </a:r>
            <a:r>
              <a:rPr lang="en-US" altLang="ko-KR" sz="1200" dirty="0">
                <a:latin typeface="+mj-ea"/>
              </a:rPr>
              <a:t>use</a:t>
            </a:r>
          </a:p>
        </p:txBody>
      </p:sp>
      <p:sp>
        <p:nvSpPr>
          <p:cNvPr id="20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3573888"/>
            <a:ext cx="4417794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Low Accuracy Models</a:t>
            </a:r>
          </a:p>
        </p:txBody>
      </p:sp>
      <p:sp>
        <p:nvSpPr>
          <p:cNvPr id="23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4309331"/>
            <a:ext cx="4417794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Low-accuracy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68557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Users\LSJ\캡스톤\traning_result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7006" y="2531476"/>
            <a:ext cx="3642360" cy="24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39950" y="2107786"/>
            <a:ext cx="3332480" cy="3332480"/>
            <a:chOff x="2039950" y="2107786"/>
            <a:chExt cx="3332480" cy="3332480"/>
          </a:xfrm>
        </p:grpSpPr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>
              <a:off x="2039950" y="2107786"/>
              <a:ext cx="3332480" cy="333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708" y="2699106"/>
              <a:ext cx="2204964" cy="214984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3573887"/>
            <a:ext cx="4417794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Low Accuracy Models</a:t>
            </a:r>
          </a:p>
        </p:txBody>
      </p:sp>
      <p:sp>
        <p:nvSpPr>
          <p:cNvPr id="33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4309331"/>
            <a:ext cx="4417794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Low-accuracy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528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1.66667E-6 -0.2187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4309331"/>
            <a:ext cx="4417794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Low-accuracy gesture recognition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39950" y="2107786"/>
            <a:ext cx="3332480" cy="3332480"/>
            <a:chOff x="2039950" y="2107786"/>
            <a:chExt cx="3332480" cy="3332480"/>
          </a:xfrm>
        </p:grpSpPr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8314E8D7-0C84-4A65-9B23-D1A13628D52B}"/>
                </a:ext>
              </a:extLst>
            </p:cNvPr>
            <p:cNvSpPr/>
            <p:nvPr/>
          </p:nvSpPr>
          <p:spPr>
            <a:xfrm>
              <a:off x="2039950" y="2107786"/>
              <a:ext cx="3332480" cy="333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708" y="2699106"/>
              <a:ext cx="2204964" cy="214984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61" y="2561804"/>
            <a:ext cx="2952645" cy="242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07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1.66667E-6 -0.326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Additional function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6296126-4E3C-49DA-BBCD-DD892FC6232B}"/>
              </a:ext>
            </a:extLst>
          </p:cNvPr>
          <p:cNvSpPr txBox="1"/>
          <p:nvPr/>
        </p:nvSpPr>
        <p:spPr>
          <a:xfrm>
            <a:off x="312448" y="1264634"/>
            <a:ext cx="27965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39950" y="2107786"/>
            <a:ext cx="3332480" cy="3332480"/>
            <a:chOff x="2039950" y="2107786"/>
            <a:chExt cx="3332480" cy="333248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8314E8D7-0C84-4A65-9B23-D1A13628D52B}"/>
                </a:ext>
              </a:extLst>
            </p:cNvPr>
            <p:cNvSpPr/>
            <p:nvPr/>
          </p:nvSpPr>
          <p:spPr>
            <a:xfrm>
              <a:off x="2039950" y="2107786"/>
              <a:ext cx="3332480" cy="333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708" y="2699106"/>
              <a:ext cx="2204964" cy="214984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6763151" y="2051367"/>
            <a:ext cx="3445318" cy="4032151"/>
            <a:chOff x="6763151" y="2051367"/>
            <a:chExt cx="3445318" cy="403215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AFB67FCB-6C0A-43A6-9430-B53E5B0CBDF9}"/>
                </a:ext>
              </a:extLst>
            </p:cNvPr>
            <p:cNvSpPr/>
            <p:nvPr/>
          </p:nvSpPr>
          <p:spPr>
            <a:xfrm>
              <a:off x="6819570" y="2107786"/>
              <a:ext cx="3332480" cy="333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54D8DDC-AAEE-433E-AB6D-A55B54CF21F5}"/>
                </a:ext>
              </a:extLst>
            </p:cNvPr>
            <p:cNvSpPr txBox="1"/>
            <p:nvPr/>
          </p:nvSpPr>
          <p:spPr>
            <a:xfrm>
              <a:off x="7414553" y="5683408"/>
              <a:ext cx="20714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</a:rPr>
                <a:t>Additional function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151" y="2051367"/>
              <a:ext cx="3445318" cy="3445318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3102674"/>
            <a:ext cx="441779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j-ea"/>
              </a:rPr>
              <a:t>GUI </a:t>
            </a:r>
            <a:r>
              <a:rPr lang="en-US" altLang="ko-KR" sz="1200" dirty="0"/>
              <a:t>implement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0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4103727"/>
            <a:ext cx="441779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Find specific programs (</a:t>
            </a:r>
            <a:r>
              <a:rPr lang="en-US" altLang="ko-KR" sz="1200" dirty="0" smtClean="0">
                <a:latin typeface="+mj-ea"/>
              </a:rPr>
              <a:t>Youtube</a:t>
            </a:r>
            <a:r>
              <a:rPr lang="ko-KR" altLang="en-US" sz="1200" dirty="0" smtClean="0">
                <a:latin typeface="+mj-ea"/>
              </a:rPr>
              <a:t> </a:t>
            </a:r>
            <a:r>
              <a:rPr lang="en-US" altLang="ko-KR" sz="1200" dirty="0" smtClean="0">
                <a:latin typeface="+mj-ea"/>
              </a:rPr>
              <a:t>or</a:t>
            </a:r>
            <a:r>
              <a:rPr lang="ko-KR" altLang="en-US" sz="1200" dirty="0" smtClean="0">
                <a:latin typeface="+mj-ea"/>
              </a:rPr>
              <a:t> </a:t>
            </a:r>
            <a:r>
              <a:rPr lang="en-US" altLang="ko-KR" sz="1200" dirty="0" smtClean="0">
                <a:latin typeface="+mj-ea"/>
              </a:rPr>
              <a:t>Netflix, etc.)</a:t>
            </a:r>
            <a:endParaRPr lang="en-US" altLang="ko-KR" sz="1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1851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4.44444E-6 L -0.39205 4.44444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9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983531" y="2051367"/>
            <a:ext cx="3445318" cy="4032151"/>
            <a:chOff x="6763151" y="2051367"/>
            <a:chExt cx="3445318" cy="4032151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AFB67FCB-6C0A-43A6-9430-B53E5B0CBDF9}"/>
                </a:ext>
              </a:extLst>
            </p:cNvPr>
            <p:cNvSpPr/>
            <p:nvPr/>
          </p:nvSpPr>
          <p:spPr>
            <a:xfrm>
              <a:off x="6819570" y="2107786"/>
              <a:ext cx="3332480" cy="333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7414553" y="5683408"/>
              <a:ext cx="20714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</a:rPr>
                <a:t>Additional function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151" y="2051367"/>
              <a:ext cx="3445318" cy="344531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87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Additional function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3102674"/>
            <a:ext cx="4417794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GUI </a:t>
            </a:r>
            <a:r>
              <a:rPr lang="en-US" altLang="ko-KR" sz="1200" dirty="0"/>
              <a:t>implement</a:t>
            </a:r>
            <a:endParaRPr lang="en-US" altLang="ko-KR" sz="1200" dirty="0">
              <a:latin typeface="+mj-ea"/>
            </a:endParaRPr>
          </a:p>
        </p:txBody>
      </p:sp>
      <p:sp>
        <p:nvSpPr>
          <p:cNvPr id="25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4103727"/>
            <a:ext cx="4417794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Find specific programs (</a:t>
            </a:r>
            <a:r>
              <a:rPr lang="en-US" altLang="ko-KR" sz="1200" dirty="0">
                <a:latin typeface="+mj-ea"/>
              </a:rPr>
              <a:t>Youtube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or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Netflix, etc.)</a:t>
            </a:r>
          </a:p>
        </p:txBody>
      </p:sp>
    </p:spTree>
    <p:extLst>
      <p:ext uri="{BB962C8B-B14F-4D97-AF65-F5344CB8AC3E}">
        <p14:creationId xmlns:p14="http://schemas.microsoft.com/office/powerpoint/2010/main" val="48220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=""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802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R</a:t>
            </a:r>
            <a:r>
              <a:rPr lang="en-US" altLang="ko-KR" sz="2400" dirty="0" smtClean="0"/>
              <a:t>eference</a:t>
            </a:r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,</a:t>
            </a:r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Github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351411" y="1914037"/>
            <a:ext cx="1070451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</a:rPr>
              <a:t>모션 인식 참고 소스 코드 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en-US" altLang="ko-KR" sz="1200" dirty="0" smtClean="0">
                <a:latin typeface="+mj-ea"/>
                <a:hlinkClick r:id="rId2"/>
              </a:rPr>
              <a:t>https</a:t>
            </a:r>
            <a:r>
              <a:rPr lang="en-US" altLang="ko-KR" sz="1200" dirty="0">
                <a:latin typeface="+mj-ea"/>
                <a:hlinkClick r:id="rId2"/>
              </a:rPr>
              <a:t>://github.com/kairess/gesture-recognition</a:t>
            </a:r>
            <a:endParaRPr lang="en-US" altLang="ko-KR" sz="1200" dirty="0" smtClean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 smtClean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</a:rPr>
              <a:t>캡스톤 디자인 </a:t>
            </a:r>
            <a:r>
              <a:rPr lang="en-US" altLang="ko-KR" sz="1200" dirty="0" smtClean="0">
                <a:latin typeface="+mj-ea"/>
              </a:rPr>
              <a:t>M</a:t>
            </a:r>
            <a:r>
              <a:rPr lang="ko-KR" altLang="en-US" sz="1200" dirty="0" smtClean="0">
                <a:latin typeface="+mj-ea"/>
              </a:rPr>
              <a:t>조</a:t>
            </a:r>
            <a:r>
              <a:rPr lang="en-US" altLang="ko-KR" sz="1200" dirty="0" smtClean="0">
                <a:latin typeface="+mj-ea"/>
              </a:rPr>
              <a:t>, Github </a:t>
            </a:r>
            <a:r>
              <a:rPr lang="ko-KR" altLang="en-US" sz="1200" dirty="0" smtClean="0">
                <a:latin typeface="+mj-ea"/>
              </a:rPr>
              <a:t>주소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en-US" altLang="ko-KR" sz="1200" dirty="0" smtClean="0">
                <a:latin typeface="+mj-ea"/>
                <a:hlinkClick r:id="rId3"/>
              </a:rPr>
              <a:t>https</a:t>
            </a:r>
            <a:r>
              <a:rPr lang="en-US" altLang="ko-KR" sz="1200" dirty="0">
                <a:latin typeface="+mj-ea"/>
                <a:hlinkClick r:id="rId3"/>
              </a:rPr>
              <a:t>://</a:t>
            </a:r>
            <a:r>
              <a:rPr lang="en-US" altLang="ko-KR" sz="1200" dirty="0" smtClean="0">
                <a:latin typeface="+mj-ea"/>
                <a:hlinkClick r:id="rId3"/>
              </a:rPr>
              <a:t>github.com/devel0624/Capstone-Design-Team-M</a:t>
            </a:r>
            <a:r>
              <a:rPr lang="en-US" altLang="ko-KR" sz="1200" dirty="0" smtClean="0">
                <a:latin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6" y="3428048"/>
            <a:ext cx="7650163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240080" y="6097893"/>
            <a:ext cx="10704516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j-ea"/>
              </a:rPr>
              <a:t>PPT </a:t>
            </a:r>
            <a:r>
              <a:rPr lang="ko-KR" altLang="en-US" sz="1200" dirty="0" smtClean="0">
                <a:latin typeface="+mj-ea"/>
              </a:rPr>
              <a:t>템플릿</a:t>
            </a:r>
            <a:r>
              <a:rPr lang="en-US" altLang="ko-KR" sz="1200" dirty="0" smtClean="0">
                <a:latin typeface="+mj-ea"/>
              </a:rPr>
              <a:t>, </a:t>
            </a:r>
            <a:r>
              <a:rPr lang="ko-KR" altLang="en-US" sz="1200" dirty="0" smtClean="0">
                <a:latin typeface="+mj-ea"/>
              </a:rPr>
              <a:t>새별 블로그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en-US" altLang="ko-KR" sz="1200" dirty="0" smtClean="0">
                <a:latin typeface="+mj-ea"/>
                <a:hlinkClick r:id="rId5"/>
              </a:rPr>
              <a:t>https://blog.naver.com/seiru523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7461334" y="4230446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23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54520" y="1300305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571719" y="2622256"/>
            <a:ext cx="2167118" cy="707886"/>
            <a:chOff x="294640" y="3596640"/>
            <a:chExt cx="2167118" cy="707886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518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393939"/>
                  </a:solidFill>
                </a:rPr>
                <a:t>Progress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4191985"/>
            <a:ext cx="1479431" cy="707886"/>
            <a:chOff x="294640" y="3596640"/>
            <a:chExt cx="1479431" cy="707886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8306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393939"/>
                  </a:solidFill>
                </a:rPr>
                <a:t>Plan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5761715"/>
            <a:ext cx="1734308" cy="707886"/>
            <a:chOff x="294640" y="3596640"/>
            <a:chExt cx="1734308" cy="707886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085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393939"/>
                  </a:solidFill>
                </a:rPr>
                <a:t>Q &amp; A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79178" y="-2"/>
            <a:ext cx="6617236" cy="6858000"/>
            <a:chOff x="5779178" y="-2"/>
            <a:chExt cx="6617236" cy="6858000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BFB742AF-8DE1-4801-BAAB-FF7C033D40F3}"/>
                </a:ext>
              </a:extLst>
            </p:cNvPr>
            <p:cNvSpPr/>
            <p:nvPr/>
          </p:nvSpPr>
          <p:spPr>
            <a:xfrm>
              <a:off x="6096000" y="-2"/>
              <a:ext cx="6096000" cy="6858000"/>
            </a:xfrm>
            <a:prstGeom prst="rect">
              <a:avLst/>
            </a:prstGeom>
            <a:solidFill>
              <a:srgbClr val="59B8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178" y="670955"/>
              <a:ext cx="6617236" cy="551608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Progress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Progress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855645" y="35694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7930727" y="35694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63875" y="2594785"/>
            <a:ext cx="3098307" cy="2318583"/>
            <a:chOff x="463875" y="2594785"/>
            <a:chExt cx="3098307" cy="2318583"/>
          </a:xfrm>
        </p:grpSpPr>
        <p:grpSp>
          <p:nvGrpSpPr>
            <p:cNvPr id="33" name="그룹 32"/>
            <p:cNvGrpSpPr/>
            <p:nvPr/>
          </p:nvGrpSpPr>
          <p:grpSpPr>
            <a:xfrm>
              <a:off x="463875" y="2594785"/>
              <a:ext cx="3098307" cy="2318583"/>
              <a:chOff x="3662797" y="2190972"/>
              <a:chExt cx="2041451" cy="2675838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="" xmlns:a16="http://schemas.microsoft.com/office/drawing/2014/main" id="{3C2FE9D9-197F-417D-B2FC-EEA3E6976D08}"/>
                  </a:ext>
                </a:extLst>
              </p:cNvPr>
              <p:cNvSpPr/>
              <p:nvPr/>
            </p:nvSpPr>
            <p:spPr>
              <a:xfrm>
                <a:off x="3662798" y="2190974"/>
                <a:ext cx="2041450" cy="26758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D66E16B7-8F4A-40EC-8A94-87732325C658}"/>
                  </a:ext>
                </a:extLst>
              </p:cNvPr>
              <p:cNvSpPr/>
              <p:nvPr/>
            </p:nvSpPr>
            <p:spPr>
              <a:xfrm>
                <a:off x="3662797" y="2190972"/>
                <a:ext cx="2041451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2CCBDC6E-AA71-4F89-8218-BCFA028919D9}"/>
                  </a:ext>
                </a:extLst>
              </p:cNvPr>
              <p:cNvSpPr txBox="1"/>
              <p:nvPr/>
            </p:nvSpPr>
            <p:spPr>
              <a:xfrm>
                <a:off x="4195222" y="2305945"/>
                <a:ext cx="991989" cy="42624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>
                        <a:lumMod val="95000"/>
                      </a:schemeClr>
                    </a:solidFill>
                  </a:rPr>
                  <a:t>Collect Data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469094AF-D568-4C9C-A689-126322E4A26D}"/>
                  </a:ext>
                </a:extLst>
              </p:cNvPr>
              <p:cNvSpPr txBox="1"/>
              <p:nvPr/>
            </p:nvSpPr>
            <p:spPr>
              <a:xfrm>
                <a:off x="3735694" y="2906776"/>
                <a:ext cx="1855697" cy="110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Use the webcam </a:t>
                </a:r>
                <a:r>
                  <a:rPr lang="en-US" altLang="ko-KR" sz="1400" dirty="0" smtClean="0"/>
                  <a:t>to recognize </a:t>
                </a:r>
                <a:r>
                  <a:rPr lang="en-US" altLang="ko-KR" sz="1400" dirty="0"/>
                  <a:t>the </a:t>
                </a:r>
                <a:r>
                  <a:rPr lang="en-US" altLang="ko-KR" sz="1400" dirty="0" smtClean="0"/>
                  <a:t>gestuer to </a:t>
                </a:r>
                <a:r>
                  <a:rPr lang="en-US" altLang="ko-KR" sz="1400" dirty="0"/>
                  <a:t>be assigned to system behavior and store the data set</a:t>
                </a:r>
                <a:endParaRPr lang="ko-KR" altLang="en-US" sz="1400" dirty="0"/>
              </a:p>
            </p:txBody>
          </p:sp>
        </p:grp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589" y="3986811"/>
              <a:ext cx="792097" cy="892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8614039" y="2594781"/>
            <a:ext cx="3098307" cy="2318584"/>
            <a:chOff x="8614039" y="2594781"/>
            <a:chExt cx="3098307" cy="2318584"/>
          </a:xfrm>
        </p:grpSpPr>
        <p:grpSp>
          <p:nvGrpSpPr>
            <p:cNvPr id="39" name="그룹 38"/>
            <p:cNvGrpSpPr/>
            <p:nvPr/>
          </p:nvGrpSpPr>
          <p:grpSpPr>
            <a:xfrm>
              <a:off x="8614039" y="2594781"/>
              <a:ext cx="3098307" cy="2318584"/>
              <a:chOff x="3662797" y="2190972"/>
              <a:chExt cx="2041451" cy="2675839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3C2FE9D9-197F-417D-B2FC-EEA3E6976D08}"/>
                  </a:ext>
                </a:extLst>
              </p:cNvPr>
              <p:cNvSpPr/>
              <p:nvPr/>
            </p:nvSpPr>
            <p:spPr>
              <a:xfrm>
                <a:off x="3662798" y="2190974"/>
                <a:ext cx="2041450" cy="26758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D66E16B7-8F4A-40EC-8A94-87732325C658}"/>
                  </a:ext>
                </a:extLst>
              </p:cNvPr>
              <p:cNvSpPr/>
              <p:nvPr/>
            </p:nvSpPr>
            <p:spPr>
              <a:xfrm>
                <a:off x="3662797" y="2190972"/>
                <a:ext cx="2041451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2CCBDC6E-AA71-4F89-8218-BCFA028919D9}"/>
                  </a:ext>
                </a:extLst>
              </p:cNvPr>
              <p:cNvSpPr txBox="1"/>
              <p:nvPr/>
            </p:nvSpPr>
            <p:spPr>
              <a:xfrm>
                <a:off x="4330946" y="2305945"/>
                <a:ext cx="720544" cy="42624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>
                        <a:lumMod val="95000"/>
                      </a:schemeClr>
                    </a:solidFill>
                  </a:rPr>
                  <a:t>Program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469094AF-D568-4C9C-A689-126322E4A26D}"/>
                  </a:ext>
                </a:extLst>
              </p:cNvPr>
              <p:cNvSpPr txBox="1"/>
              <p:nvPr/>
            </p:nvSpPr>
            <p:spPr>
              <a:xfrm>
                <a:off x="3730782" y="2944516"/>
                <a:ext cx="1832617" cy="110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Compare recognized gesture by </a:t>
                </a:r>
                <a:r>
                  <a:rPr lang="en-US" altLang="ko-KR" sz="1400" dirty="0"/>
                  <a:t>the </a:t>
                </a:r>
                <a:r>
                  <a:rPr lang="en-US" altLang="ko-KR" sz="1400" dirty="0" smtClean="0"/>
                  <a:t>webcam to the </a:t>
                </a:r>
                <a:r>
                  <a:rPr lang="en-US" altLang="ko-KR" sz="1400" dirty="0"/>
                  <a:t>model that </a:t>
                </a:r>
                <a:r>
                  <a:rPr lang="en-US" altLang="ko-KR" sz="1400" dirty="0" smtClean="0"/>
                  <a:t>generated. And operate </a:t>
                </a:r>
                <a:r>
                  <a:rPr lang="en-US" altLang="ko-KR" sz="1400" dirty="0"/>
                  <a:t>the specified </a:t>
                </a:r>
                <a:r>
                  <a:rPr lang="en-US" altLang="ko-KR" sz="1400" dirty="0" smtClean="0"/>
                  <a:t>command</a:t>
                </a:r>
                <a:endParaRPr lang="en-US" altLang="ko-KR" sz="1400" dirty="0"/>
              </a:p>
            </p:txBody>
          </p:sp>
        </p:grp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0822" y="3986811"/>
              <a:ext cx="781050" cy="87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4538957" y="2594781"/>
            <a:ext cx="3098307" cy="2318584"/>
            <a:chOff x="4546846" y="2594781"/>
            <a:chExt cx="3098307" cy="2318584"/>
          </a:xfrm>
        </p:grpSpPr>
        <p:grpSp>
          <p:nvGrpSpPr>
            <p:cNvPr id="8" name="그룹 7"/>
            <p:cNvGrpSpPr/>
            <p:nvPr/>
          </p:nvGrpSpPr>
          <p:grpSpPr>
            <a:xfrm>
              <a:off x="4546846" y="2594781"/>
              <a:ext cx="3098307" cy="2318584"/>
              <a:chOff x="3662797" y="2190972"/>
              <a:chExt cx="2041451" cy="267583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3C2FE9D9-197F-417D-B2FC-EEA3E6976D08}"/>
                  </a:ext>
                </a:extLst>
              </p:cNvPr>
              <p:cNvSpPr/>
              <p:nvPr/>
            </p:nvSpPr>
            <p:spPr>
              <a:xfrm>
                <a:off x="3662798" y="2190974"/>
                <a:ext cx="2041450" cy="26758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D66E16B7-8F4A-40EC-8A94-87732325C658}"/>
                  </a:ext>
                </a:extLst>
              </p:cNvPr>
              <p:cNvSpPr/>
              <p:nvPr/>
            </p:nvSpPr>
            <p:spPr>
              <a:xfrm>
                <a:off x="3662797" y="2190972"/>
                <a:ext cx="2041451" cy="6042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2CCBDC6E-AA71-4F89-8218-BCFA028919D9}"/>
                  </a:ext>
                </a:extLst>
              </p:cNvPr>
              <p:cNvSpPr txBox="1"/>
              <p:nvPr/>
            </p:nvSpPr>
            <p:spPr>
              <a:xfrm>
                <a:off x="4157725" y="2305945"/>
                <a:ext cx="1066980" cy="42624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>
                        <a:lumMod val="95000"/>
                      </a:schemeClr>
                    </a:solidFill>
                  </a:rPr>
                  <a:t>Create Model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469094AF-D568-4C9C-A689-126322E4A26D}"/>
                  </a:ext>
                </a:extLst>
              </p:cNvPr>
              <p:cNvSpPr txBox="1"/>
              <p:nvPr/>
            </p:nvSpPr>
            <p:spPr>
              <a:xfrm>
                <a:off x="3842074" y="3028061"/>
                <a:ext cx="1682895" cy="852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Create a model using stored data sets in the data collection phase</a:t>
                </a:r>
                <a:endParaRPr lang="ko-KR" altLang="en-US" sz="1400" dirty="0"/>
              </a:p>
            </p:txBody>
          </p:sp>
        </p:grp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801" y="4028003"/>
              <a:ext cx="742950" cy="828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Program P</a:t>
            </a:r>
            <a:r>
              <a:rPr lang="en-US" altLang="ko-KR" sz="2400" dirty="0" smtClean="0"/>
              <a:t>rocess</a:t>
            </a:r>
            <a:endParaRPr lang="ko-KR" altLang="en-US" sz="2400" b="1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684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Progress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349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Create Dataset - Code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04" y="1974365"/>
            <a:ext cx="4821096" cy="404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71" y="1803954"/>
            <a:ext cx="2239688" cy="2152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7711294" y="4394340"/>
            <a:ext cx="2632841" cy="1993037"/>
            <a:chOff x="3015425" y="2092556"/>
            <a:chExt cx="3358139" cy="2675320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25" y="2092556"/>
              <a:ext cx="3358139" cy="2675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15425" y="2259321"/>
              <a:ext cx="3358139" cy="2508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" name="오른쪽 화살표 29"/>
          <p:cNvSpPr/>
          <p:nvPr/>
        </p:nvSpPr>
        <p:spPr>
          <a:xfrm>
            <a:off x="6471821" y="2915559"/>
            <a:ext cx="1038687" cy="164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6471821" y="5703508"/>
            <a:ext cx="1038687" cy="1649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5961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Progress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388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Create Dataset - </a:t>
            </a:r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Process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0675" y="5292756"/>
            <a:ext cx="5802312" cy="93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2138590" y="1847393"/>
            <a:ext cx="3358139" cy="2906152"/>
            <a:chOff x="3015425" y="2092556"/>
            <a:chExt cx="3358139" cy="290615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25" y="2092556"/>
              <a:ext cx="3358139" cy="2675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015426" y="4767876"/>
              <a:ext cx="7309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atin typeface="HY견고딕" pitchFamily="18" charset="-127"/>
                  <a:ea typeface="HY견고딕" pitchFamily="18" charset="-127"/>
                </a:rPr>
                <a:t>인식 대기</a:t>
              </a:r>
              <a:endParaRPr lang="ko-KR" altLang="en-US" sz="9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53197" y="1846177"/>
            <a:ext cx="3375409" cy="2893037"/>
            <a:chOff x="7130032" y="2091340"/>
            <a:chExt cx="3375409" cy="2893037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032" y="2091340"/>
              <a:ext cx="3375409" cy="2676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130032" y="4753545"/>
              <a:ext cx="7446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atin typeface="HY견고딕" pitchFamily="18" charset="-127"/>
                  <a:ea typeface="HY견고딕" pitchFamily="18" charset="-127"/>
                </a:rPr>
                <a:t>동작 인식</a:t>
              </a:r>
              <a:endParaRPr lang="ko-KR" altLang="en-US" sz="9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0" name="오른쪽 화살표 9"/>
          <p:cNvSpPr/>
          <p:nvPr/>
        </p:nvSpPr>
        <p:spPr>
          <a:xfrm>
            <a:off x="5610675" y="3072899"/>
            <a:ext cx="536028" cy="223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503592" y="4883292"/>
            <a:ext cx="11359960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03" y="5049066"/>
            <a:ext cx="3779745" cy="142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4926647" y="5648702"/>
            <a:ext cx="536028" cy="223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1942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Progress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Create Model –</a:t>
            </a:r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Code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848270"/>
              </p:ext>
            </p:extLst>
          </p:nvPr>
        </p:nvGraphicFramePr>
        <p:xfrm>
          <a:off x="8136946" y="1785023"/>
          <a:ext cx="3107586" cy="1881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508"/>
                <a:gridCol w="829347"/>
                <a:gridCol w="1631731"/>
              </a:tblGrid>
              <a:tr h="234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Word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smtClean="0"/>
                        <a:t>Index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One</a:t>
                      </a:r>
                      <a:r>
                        <a:rPr lang="en-US" altLang="ko-KR" sz="900" baseline="0" dirty="0" smtClean="0"/>
                        <a:t> – hot vector</a:t>
                      </a:r>
                      <a:endParaRPr lang="ko-KR" altLang="en-US" sz="900" dirty="0"/>
                    </a:p>
                  </a:txBody>
                  <a:tcPr/>
                </a:tc>
              </a:tr>
              <a:tr h="234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Stop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0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[1,0,0,0,0,0,0]</a:t>
                      </a:r>
                      <a:endParaRPr lang="ko-KR" altLang="en-US" sz="900" dirty="0"/>
                    </a:p>
                  </a:txBody>
                  <a:tcPr/>
                </a:tc>
              </a:tr>
              <a:tr h="234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Play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[0,1,0,0,0,0,0]</a:t>
                      </a:r>
                      <a:endParaRPr lang="ko-KR" altLang="en-US" sz="900" dirty="0"/>
                    </a:p>
                  </a:txBody>
                  <a:tcPr/>
                </a:tc>
              </a:tr>
              <a:tr h="234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VolUp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[0,0,1,0,0,0,0]</a:t>
                      </a:r>
                      <a:endParaRPr lang="ko-KR" altLang="en-US" sz="900" dirty="0"/>
                    </a:p>
                  </a:txBody>
                  <a:tcPr/>
                </a:tc>
              </a:tr>
              <a:tr h="234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VolDn</a:t>
                      </a:r>
                      <a:endParaRPr lang="ko-KR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3</a:t>
                      </a:r>
                      <a:endParaRPr lang="ko-KR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[0,0,0,1,0,0,0]</a:t>
                      </a:r>
                      <a:endParaRPr lang="ko-KR" altLang="en-US" sz="900" dirty="0"/>
                    </a:p>
                  </a:txBody>
                  <a:tcPr/>
                </a:tc>
              </a:tr>
              <a:tr h="234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Mute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[0,0,0,0,1,0,0]</a:t>
                      </a:r>
                      <a:endParaRPr lang="ko-KR" altLang="en-US" sz="900" dirty="0" smtClean="0"/>
                    </a:p>
                  </a:txBody>
                  <a:tcPr/>
                </a:tc>
              </a:tr>
              <a:tr h="2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Forard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[0,0,0,0,0,1,0]</a:t>
                      </a:r>
                      <a:endParaRPr lang="ko-KR" altLang="en-US" sz="900" dirty="0" smtClean="0"/>
                    </a:p>
                  </a:txBody>
                  <a:tcPr/>
                </a:tc>
              </a:tr>
              <a:tr h="2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Rewind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[0,0,0,0,0,0,1]</a:t>
                      </a:r>
                      <a:endParaRPr lang="ko-KR" altLang="en-US" sz="900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60000" y="1800000"/>
            <a:ext cx="7200000" cy="4320000"/>
            <a:chOff x="594804" y="1846555"/>
            <a:chExt cx="7661429" cy="4332303"/>
          </a:xfrm>
        </p:grpSpPr>
        <p:sp>
          <p:nvSpPr>
            <p:cNvPr id="7" name="직사각형 6"/>
            <p:cNvSpPr/>
            <p:nvPr/>
          </p:nvSpPr>
          <p:spPr>
            <a:xfrm>
              <a:off x="594804" y="1846555"/>
              <a:ext cx="7661429" cy="4332303"/>
            </a:xfrm>
            <a:prstGeom prst="rect">
              <a:avLst/>
            </a:prstGeom>
            <a:solidFill>
              <a:srgbClr val="1E1E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64" y="1918795"/>
              <a:ext cx="3857625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1064" y="4681045"/>
              <a:ext cx="5419725" cy="40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64" y="3823795"/>
              <a:ext cx="2019300" cy="857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64" y="5089574"/>
              <a:ext cx="7373938" cy="97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8157319" y="3683473"/>
            <a:ext cx="17867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Ex) One hot 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encording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042907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Progress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Create Model –</a:t>
            </a:r>
            <a:r>
              <a:rPr lang="ko-KR" altLang="en-US" sz="24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Code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59999" y="1800000"/>
            <a:ext cx="7896234" cy="4320000"/>
            <a:chOff x="186080" y="2201662"/>
            <a:chExt cx="7590759" cy="3169328"/>
          </a:xfrm>
        </p:grpSpPr>
        <p:sp>
          <p:nvSpPr>
            <p:cNvPr id="6" name="직사각형 5"/>
            <p:cNvSpPr/>
            <p:nvPr/>
          </p:nvSpPr>
          <p:spPr>
            <a:xfrm>
              <a:off x="186080" y="2201662"/>
              <a:ext cx="7590759" cy="3169328"/>
            </a:xfrm>
            <a:prstGeom prst="rect">
              <a:avLst/>
            </a:prstGeom>
            <a:solidFill>
              <a:srgbClr val="1E1E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E1E1E"/>
                </a:solidFill>
              </a:endParaRPr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40" y="2388661"/>
              <a:ext cx="4613397" cy="1194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40" y="3554874"/>
              <a:ext cx="7195702" cy="1615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6" name="Picture 2" descr="C:\Users\LSJ\Documents\카카오톡 받은 파일\KakaoTalk_20220420_1426043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32" y="2035735"/>
            <a:ext cx="3633602" cy="245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563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Progress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89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Demo Play - Code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9" y="1855433"/>
            <a:ext cx="4006521" cy="423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5158042" y="1892316"/>
            <a:ext cx="2160000" cy="2176497"/>
            <a:chOff x="5158042" y="1892316"/>
            <a:chExt cx="2160000" cy="2176497"/>
          </a:xfrm>
        </p:grpSpPr>
        <p:pic>
          <p:nvPicPr>
            <p:cNvPr id="7174" name="Picture 6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58042" y="1892316"/>
              <a:ext cx="2160000" cy="18071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58042" y="3699481"/>
              <a:ext cx="1438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대기상태</a:t>
              </a:r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166225" y="1873873"/>
            <a:ext cx="2160000" cy="2213382"/>
            <a:chOff x="9166225" y="1873873"/>
            <a:chExt cx="2160000" cy="2213382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166225" y="1873873"/>
              <a:ext cx="2160000" cy="184405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9166225" y="3717923"/>
              <a:ext cx="1438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동작인식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881626" y="2956282"/>
            <a:ext cx="4722666" cy="3133137"/>
            <a:chOff x="3448958" y="1181411"/>
            <a:chExt cx="7566581" cy="5200286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958" y="1190289"/>
              <a:ext cx="7566581" cy="5191408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8566950" y="1181411"/>
              <a:ext cx="2448587" cy="9144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536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294</Words>
  <Application>Microsoft Office PowerPoint</Application>
  <PresentationFormat>사용자 지정</PresentationFormat>
  <Paragraphs>114</Paragraphs>
  <Slides>19</Slides>
  <Notes>0</Notes>
  <HiddenSlides>1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LSJ</cp:lastModifiedBy>
  <cp:revision>119</cp:revision>
  <dcterms:created xsi:type="dcterms:W3CDTF">2020-09-07T02:34:06Z</dcterms:created>
  <dcterms:modified xsi:type="dcterms:W3CDTF">2022-04-21T08:07:38Z</dcterms:modified>
</cp:coreProperties>
</file>